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1387" r:id="rId3"/>
    <p:sldId id="1386" r:id="rId4"/>
    <p:sldId id="1390" r:id="rId5"/>
    <p:sldId id="1389" r:id="rId6"/>
    <p:sldId id="1388" r:id="rId7"/>
    <p:sldId id="1391" r:id="rId8"/>
    <p:sldId id="1392" r:id="rId9"/>
    <p:sldId id="1393" r:id="rId10"/>
    <p:sldId id="1394" r:id="rId11"/>
    <p:sldId id="1396" r:id="rId12"/>
    <p:sldId id="1398" r:id="rId13"/>
    <p:sldId id="1399" r:id="rId14"/>
    <p:sldId id="1403" r:id="rId15"/>
    <p:sldId id="1413" r:id="rId16"/>
    <p:sldId id="1414" r:id="rId17"/>
    <p:sldId id="1415" r:id="rId18"/>
    <p:sldId id="1416" r:id="rId19"/>
    <p:sldId id="1438" r:id="rId20"/>
    <p:sldId id="1401" r:id="rId21"/>
    <p:sldId id="1408" r:id="rId22"/>
    <p:sldId id="1409" r:id="rId23"/>
    <p:sldId id="1411" r:id="rId24"/>
    <p:sldId id="1404" r:id="rId25"/>
    <p:sldId id="1433" r:id="rId26"/>
    <p:sldId id="1412" r:id="rId27"/>
    <p:sldId id="1425" r:id="rId28"/>
    <p:sldId id="1424" r:id="rId29"/>
    <p:sldId id="1427" r:id="rId30"/>
    <p:sldId id="1428" r:id="rId31"/>
    <p:sldId id="1432" r:id="rId32"/>
    <p:sldId id="1429" r:id="rId33"/>
    <p:sldId id="1430" r:id="rId34"/>
    <p:sldId id="1420" r:id="rId35"/>
    <p:sldId id="1444" r:id="rId36"/>
    <p:sldId id="1443" r:id="rId37"/>
    <p:sldId id="1435" r:id="rId38"/>
    <p:sldId id="1441" r:id="rId39"/>
    <p:sldId id="1434" r:id="rId40"/>
    <p:sldId id="1418" r:id="rId41"/>
    <p:sldId id="1442" r:id="rId42"/>
    <p:sldId id="1436" r:id="rId43"/>
    <p:sldId id="1421" r:id="rId44"/>
    <p:sldId id="1439" r:id="rId45"/>
    <p:sldId id="1361" r:id="rId46"/>
  </p:sldIdLst>
  <p:sldSz cx="9144000" cy="6858000" type="screen4x3"/>
  <p:notesSz cx="6669088" cy="97536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ma Torres" initials="WT" lastIdx="1" clrIdx="0">
    <p:extLst>
      <p:ext uri="{19B8F6BF-5375-455C-9EA6-DF929625EA0E}">
        <p15:presenceInfo xmlns:p15="http://schemas.microsoft.com/office/powerpoint/2012/main" userId="Wilma Torr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66CCFF"/>
    <a:srgbClr val="CC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24" autoAdjust="0"/>
  </p:normalViewPr>
  <p:slideViewPr>
    <p:cSldViewPr>
      <p:cViewPr varScale="1">
        <p:scale>
          <a:sx n="38" d="100"/>
          <a:sy n="38" d="100"/>
        </p:scale>
        <p:origin x="10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DC349CD-DC09-4C11-9823-F011599F5F0C}" type="datetimeFigureOut">
              <a:rPr lang="pt-BR"/>
              <a:pPr>
                <a:defRPr/>
              </a:pPr>
              <a:t>14/03/2019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2890838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663" y="9264650"/>
            <a:ext cx="2890837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9B91EA-EA72-4B03-89BB-26926ECC3B1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2603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32325"/>
            <a:ext cx="5335588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650"/>
            <a:ext cx="289083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264650"/>
            <a:ext cx="289083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88F7D4F-D793-4CE7-BA9A-14807C7949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0625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B24588-0F33-4A82-9B56-FD2B693382E3}" type="slidenum">
              <a:rPr lang="pt-BR" smtClean="0"/>
              <a:pPr/>
              <a:t>1</a:t>
            </a:fld>
            <a:endParaRPr lang="pt-BR" dirty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83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" y="0"/>
            <a:ext cx="9144001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t-BR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879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sz="2400" dirty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119"/>
              <a:ext cx="1806" cy="3039"/>
              <a:chOff x="0" y="119"/>
              <a:chExt cx="1806" cy="303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754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619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1261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754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619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22" y="1988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19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988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2389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2389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61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A4C83-FA1D-4227-86C5-4461A2C338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55A59-8B9A-41E9-8AF2-DA1F963AE65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AE06F-F49D-4D00-B06C-9B66AAD2268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74013-3C5C-4AC5-A664-47FB2C41FF1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F8BF7-1917-4888-B230-954F6429FFE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83758" y="0"/>
            <a:ext cx="1080120" cy="5603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F538-1C54-4F36-AE44-E41F253D3D8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BA8BB-259B-46E6-BE16-8A66CD55736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C6CB2-8BA1-4A4C-8760-E4EFC050851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BDE15-E63A-4F16-95E2-C0527216695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32240" y="6245225"/>
            <a:ext cx="2133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F1A4-5742-42D8-91F6-A57E40F0854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pic>
        <p:nvPicPr>
          <p:cNvPr id="2052" name="Picture 4" descr="Resultado de imagem para abipem">
            <a:extLst>
              <a:ext uri="{FF2B5EF4-FFF2-40B4-BE49-F238E27FC236}">
                <a16:creationId xmlns:a16="http://schemas.microsoft.com/office/drawing/2014/main" id="{EF99DB24-F1AD-49A4-907A-3EA4AC7EA9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641" y="4478"/>
            <a:ext cx="2204136" cy="61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Clique para editar </a:t>
            </a:r>
            <a:r>
              <a:rPr lang="pt-BR" dirty="0" err="1"/>
              <a:t>osstilos</a:t>
            </a:r>
            <a:r>
              <a:rPr lang="pt-BR" dirty="0"/>
              <a:t>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B8EC5-143C-4860-90A0-A957926889D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3D2AC-558C-4D03-A631-B781E83C11C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46DC43A-C534-4946-8751-1D01AEE2CB2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pt-BR" sz="2400" dirty="0">
                <a:latin typeface="Times New Roman" pitchFamily="18" charset="0"/>
              </a:endParaRPr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sz="2400" dirty="0">
                <a:latin typeface="Times New Roman" pitchFamily="18" charset="0"/>
              </a:endParaRP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>
                <a:solidFill>
                  <a:schemeClr val="hlink"/>
                </a:solidFill>
              </a:endParaRPr>
            </a:p>
          </p:txBody>
        </p:sp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>
                <a:solidFill>
                  <a:schemeClr val="hlink"/>
                </a:solidFill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>
                <a:solidFill>
                  <a:schemeClr val="accent2"/>
                </a:solidFill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>
                <a:solidFill>
                  <a:schemeClr val="hlink"/>
                </a:solidFill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sz="2400" dirty="0">
                <a:latin typeface="Times New Roman" pitchFamily="18" charset="0"/>
              </a:endParaRP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>
                <a:solidFill>
                  <a:schemeClr val="accent2"/>
                </a:solidFill>
              </a:endParaRP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31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331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01%20-%20Instrucao%20Normativa%20SPREV%20n%20%2001%20-%2021-12-2018%20-%20DOU%2028-12-2018.pdf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03%20-%20Instrucao%20Normativa%20SPREV%20n%2003%20-%2021-12-2018%20-%20DOU%2028-12-2018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ATUARIA%20INVESTIMENTOS/2019_FLX_CIVIL_PREV_GA_cnpj%20-%20Com%20c&#225;lculo%20Dura&#231;&#227;o.xlsx" TargetMode="Externa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w.torres@uol.com.br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uarios.org.br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07417B-E50B-4704-8662-9D17C132C4C8}" type="slidenum">
              <a:rPr lang="pt-BR" smtClean="0"/>
              <a:pPr/>
              <a:t>1</a:t>
            </a:fld>
            <a:endParaRPr lang="pt-B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3140968"/>
            <a:ext cx="7992888" cy="216024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do Cálculo Atuarial 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da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ALM como ferramenta de gestão.</a:t>
            </a:r>
            <a:br>
              <a:rPr lang="pt-BR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499992" y="5949950"/>
            <a:ext cx="4248721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t-BR" sz="34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" y="6281066"/>
            <a:ext cx="1110869" cy="57626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0BD9A80-D65A-4CD4-855B-DC3CF3F452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-1003791"/>
            <a:ext cx="7366217" cy="42887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10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Tx/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Papel do Atuário x RPPS</a:t>
            </a:r>
          </a:p>
          <a:p>
            <a:pPr algn="just">
              <a:buClrTx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auxiliar a Gestão Atuarial de um RPPS é necessário entender o papel do Atuário junto ao RPPS.</a:t>
            </a:r>
          </a:p>
          <a:p>
            <a:pPr algn="just">
              <a:buClrTx/>
            </a:pP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Atuário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Desenvolve o estudo denominado Avaliação Atuarial</a:t>
            </a:r>
          </a:p>
          <a:p>
            <a:pPr algn="just">
              <a:buClrTx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</a:pP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RPPS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Gestor acompanha o resultado da Avaliação Atuarial</a:t>
            </a: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309407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11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pt-BR" sz="2400" b="1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Nº 464, DE 19 DE NOVEMBRO DE 2018</a:t>
            </a:r>
          </a:p>
          <a:p>
            <a:pPr marL="984250" lvl="1" indent="-447675"/>
            <a:endParaRPr lang="pt-BR" sz="24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4250" lvl="1" indent="-447675"/>
            <a:r>
              <a:rPr lang="pt-BR" sz="24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Alguns objetivos da nova da Portaria: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Orientação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Alinhamento de conceitos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Uniformização de tratamento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Viabilizar estabelecimento de políticas públicas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Comparabilidade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Nivelamento das normas atuariais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Facilitar o entendimento aos RPPS</a:t>
            </a:r>
          </a:p>
          <a:p>
            <a:pPr marL="984250" lvl="2" indent="-447675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Melhora na Gestão Atuarial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Legislação</a:t>
            </a:r>
          </a:p>
        </p:txBody>
      </p:sp>
    </p:spTree>
    <p:extLst>
      <p:ext uri="{BB962C8B-B14F-4D97-AF65-F5344CB8AC3E}">
        <p14:creationId xmlns:p14="http://schemas.microsoft.com/office/powerpoint/2010/main" val="3400758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12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pt-B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Publicado em: 20/11/2018 | Edição: 222 | Seção: 1 | Página: 34</a:t>
            </a: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pt-BR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Órgão: Ministério da Fazenda/Gabinete do Ministro</a:t>
            </a:r>
            <a:endParaRPr lang="pt-B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pt-B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GABINETE DO MINISTRO</a:t>
            </a: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2400" b="1" cap="al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pt-BR" sz="2400" b="1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PORTARIA Nº 464, DE 19 DE NOVEMBRO DE 2018</a:t>
            </a: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pt-B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Dispõe sobre as normas aplicáveis às avaliações atuariais dos regimes próprios de previdência social - RPPS da União, dos Estados, do Distrito Federal e dos Municípios e estabelece parâmetros para a definição do plano de custeio e o equacionamento do déficit atuarial.</a:t>
            </a:r>
          </a:p>
          <a:p>
            <a:pPr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Calibri" panose="020F0502020204030204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Legislação</a:t>
            </a:r>
          </a:p>
        </p:txBody>
      </p:sp>
    </p:spTree>
    <p:extLst>
      <p:ext uri="{BB962C8B-B14F-4D97-AF65-F5344CB8AC3E}">
        <p14:creationId xmlns:p14="http://schemas.microsoft.com/office/powerpoint/2010/main" val="51629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13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9388" lvl="1" algn="just">
              <a:spcBef>
                <a:spcPts val="567"/>
              </a:spcBef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União, os Estados, o Distrito Federal e os Municípios deverão observar, no dimensionamento dos compromissos do plano de benefícios e no estabelecimento do plano de custeio dos regimes próprios de previdência social-RPPS, instituídos conforme Lei nº 9.717, de 27 de novembro de 1998, os parâmetros técnico-atuariais previstos nesta Portaria, para assegurar 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transparência, solvência, liquidez e a observância do equilíbrio financeiro e atuarial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previsto no art. 40 da Constituição Federal, no art. 69 da Lei Complementar nº 101, de 4 de maio de 2000, e no art. 1º da Lei nº 9.717, de 1998. Fazenda publica normas aplicáveis às avaliações atuariais dos regimes próprios de previdência social.</a:t>
            </a:r>
            <a:endParaRPr lang="pt-BR" sz="2400" i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Legislação</a:t>
            </a:r>
          </a:p>
        </p:txBody>
      </p:sp>
    </p:spTree>
    <p:extLst>
      <p:ext uri="{BB962C8B-B14F-4D97-AF65-F5344CB8AC3E}">
        <p14:creationId xmlns:p14="http://schemas.microsoft.com/office/powerpoint/2010/main" val="377775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14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9388" lvl="1" algn="just">
              <a:spcBef>
                <a:spcPts val="567"/>
              </a:spcBef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Deverão ser realizadas avaliações atuariais anuais com </a:t>
            </a: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focal em 31 de dezembro de cada exercício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coincidente com o ano civil, que se refiram ao cálculo dos custos e compromissos com o plano de benefícios do RPPS, cujas obrigações iniciar-se-ão no primeiro dia do exercício seguinte. Fazenda publica normas aplicáveis às avaliações atuariais dos regimes próprios de previdência social.</a:t>
            </a:r>
          </a:p>
          <a:p>
            <a:pPr marL="179388" lvl="1" algn="just">
              <a:spcBef>
                <a:spcPts val="567"/>
              </a:spcBef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1" algn="just">
              <a:spcBef>
                <a:spcPts val="567"/>
              </a:spcBef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Além de estabelecer as normas gerais para avaliação atuarial dos RPPS, a Portaria também possui um Anexo que conceitua as terminologias empregadas na nova norma. 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Legislação</a:t>
            </a:r>
          </a:p>
        </p:txBody>
      </p:sp>
    </p:spTree>
    <p:extLst>
      <p:ext uri="{BB962C8B-B14F-4D97-AF65-F5344CB8AC3E}">
        <p14:creationId xmlns:p14="http://schemas.microsoft.com/office/powerpoint/2010/main" val="380216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15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pt-B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da Nova Portaria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t-BR" sz="4000" b="1" i="1" kern="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18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16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I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DISPOSIÇÕES PRELIMINARES</a:t>
            </a:r>
            <a:endParaRPr lang="pt-BR" sz="2000" b="1" i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DOS REPRESENTANTES DO RPPS E DO ENTE FEDERATIVO</a:t>
            </a:r>
          </a:p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III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DAS AVALIAÇÕES ATUARIAIS ANUAIS</a:t>
            </a:r>
          </a:p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IV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AVALIAÇÃO ATUARIAL INICIAL</a:t>
            </a:r>
          </a:p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V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AVALIAÇÃO ATUARIAL DE RPPS EM EXTINÇÃO E BENEFICIÁRIOS MANTIDOS PELO TESOURO</a:t>
            </a:r>
          </a:p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VI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NOTA TÉCNICA ATUARIAL</a:t>
            </a:r>
          </a:p>
          <a:p>
            <a:pPr marL="2871788" lvl="1" indent="-2514600">
              <a:spcBef>
                <a:spcPts val="0"/>
              </a:spcBef>
              <a:spcAft>
                <a:spcPts val="18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VII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DOS FLUXOS ATUARIAIS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Portaria 464/18</a:t>
            </a:r>
          </a:p>
        </p:txBody>
      </p:sp>
    </p:spTree>
    <p:extLst>
      <p:ext uri="{BB962C8B-B14F-4D97-AF65-F5344CB8AC3E}">
        <p14:creationId xmlns:p14="http://schemas.microsoft.com/office/powerpoint/2010/main" val="1055537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17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VIII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DOS REGIMES FINANCEIROS E MÉTODOS DE FINANCIAMENTO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IX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DAS HIPÓTESES ATUARIAIS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COMPENSAÇÃO FINANCEIRA ENTRE REGIMES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BASE CADASTRAL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APURAÇÃO DOS CUSTOS E COMPROMISSOS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XIII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 PLANO DE CUSTEIO PROPOSTO NA AVALIAÇÃO ATUARIAL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XIV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 CUSTEIO ADMINISTRATIVO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XV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 EQUACIONAMENTO DO DEFICIT ATUARIAL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Portaria 464/18</a:t>
            </a:r>
          </a:p>
        </p:txBody>
      </p:sp>
    </p:spTree>
    <p:extLst>
      <p:ext uri="{BB962C8B-B14F-4D97-AF65-F5344CB8AC3E}">
        <p14:creationId xmlns:p14="http://schemas.microsoft.com/office/powerpoint/2010/main" val="3724119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18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XVI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 APORTE DE BENS, DIREITOS E DEMAIS ATIVOS AO RPPS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XVIII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REDUÇÃO DO PLANO DE CUSTEIO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XIX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DAS INFORMAÇÕES ATUARIAIS DOS RPPS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XX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 GESTÃO ATUARIAL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XXII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DAS DISPOSIÇÕES FINAIS</a:t>
            </a: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1788" lvl="1" indent="-2514600">
              <a:spcBef>
                <a:spcPts val="0"/>
              </a:spcBef>
              <a:spcAft>
                <a:spcPts val="1200"/>
              </a:spcAft>
              <a:tabLst>
                <a:tab pos="2871788" algn="l"/>
              </a:tabLst>
            </a:pPr>
            <a:r>
              <a:rPr lang="pt-B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ANEXO 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DOS CONCEITOS (78 conceitos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Portaria 464/18</a:t>
            </a:r>
          </a:p>
        </p:txBody>
      </p:sp>
    </p:spTree>
    <p:extLst>
      <p:ext uri="{BB962C8B-B14F-4D97-AF65-F5344CB8AC3E}">
        <p14:creationId xmlns:p14="http://schemas.microsoft.com/office/powerpoint/2010/main" val="20060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19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50850" y="1412776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lvl="1" indent="-88900">
              <a:spcBef>
                <a:spcPts val="0"/>
              </a:spcBef>
              <a:spcAft>
                <a:spcPts val="1200"/>
              </a:spcAft>
              <a:tabLst>
                <a:tab pos="2157413" algn="l"/>
              </a:tabLst>
            </a:pPr>
            <a:r>
              <a:rPr lang="pt-B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CAPÍTULO XIX	DAS INFORMAÇÕES ATUARIAIS DOS RPPS</a:t>
            </a:r>
          </a:p>
          <a:p>
            <a:pPr marL="88900"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68. Deverão ser encaminhados, pelos entes federativos, em atendimento ao previsto no parágrafo único do art. 9º da Lei nº 9.717, de 1998, os seguintes documentos e informações atuariais relativos ao RPPS, observados a estrutura e os elementos  mínimos aprovados 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instruções normativas d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Secretaria de Previdência ou constantes do CADPREV: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Nota Técnica Atuarial (NTA);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Demonstrativo de Resultado da Avaliação Atuarial (DRAA);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Fluxos atuariais;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- Base cadastral utilizada na avaliação atuarial;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- Relatório da Avaliação Atuarial;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- 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 de Duração do Passivo;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 - 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 de Viabilidade do Plano de Custeio;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 - </a:t>
            </a:r>
            <a:r>
              <a:rPr lang="pt-B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Relatório de Análise das Hipóteses</a:t>
            </a:r>
          </a:p>
          <a:p>
            <a:pPr marL="546100" lvl="2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tabLst>
                <a:tab pos="452438" algn="l"/>
              </a:tabLst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76812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Legislação</a:t>
            </a:r>
          </a:p>
        </p:txBody>
      </p:sp>
    </p:spTree>
    <p:extLst>
      <p:ext uri="{BB962C8B-B14F-4D97-AF65-F5344CB8AC3E}">
        <p14:creationId xmlns:p14="http://schemas.microsoft.com/office/powerpoint/2010/main" val="89341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envolve um Cálculo Atuarial??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Atuário...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Legislação aplicável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Atuarial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Utilização dos resultados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Interação com área de investimentos</a:t>
            </a: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Fluxos Atuariais</a:t>
            </a:r>
          </a:p>
          <a:p>
            <a:pPr algn="just">
              <a:lnSpc>
                <a:spcPct val="150000"/>
              </a:lnSpc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/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Cálculo Atuarial</a:t>
            </a:r>
          </a:p>
        </p:txBody>
      </p:sp>
    </p:spTree>
    <p:extLst>
      <p:ext uri="{BB962C8B-B14F-4D97-AF65-F5344CB8AC3E}">
        <p14:creationId xmlns:p14="http://schemas.microsoft.com/office/powerpoint/2010/main" val="410502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20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é mesmo???</a:t>
            </a:r>
          </a:p>
          <a:p>
            <a:pPr>
              <a:defRPr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Atuarial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estudo técnico desenvolvido com base nas características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biométricas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demográficas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econômicas da população analisada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o objetivo principal de estabelecer, de forma suficiente e adequada, os recursos necessários para a garantia dos pagamentos dos benefícios previstos pelo plano.</a:t>
            </a:r>
          </a:p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Avaliação Atuarial</a:t>
            </a:r>
          </a:p>
        </p:txBody>
      </p:sp>
    </p:spTree>
    <p:extLst>
      <p:ext uri="{BB962C8B-B14F-4D97-AF65-F5344CB8AC3E}">
        <p14:creationId xmlns:p14="http://schemas.microsoft.com/office/powerpoint/2010/main" val="3076991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21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processo de Avaliação Atuarial</a:t>
            </a: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Contratação de Atuário;</a:t>
            </a:r>
          </a:p>
          <a:p>
            <a:pPr marL="457200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Determinação Bases Técnicas;</a:t>
            </a:r>
          </a:p>
          <a:p>
            <a:pPr marL="457200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Levantamento de Base de Dados;</a:t>
            </a:r>
          </a:p>
          <a:p>
            <a:pPr marL="457200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Coleta das leis vigentes e possíveis alterações...</a:t>
            </a:r>
          </a:p>
          <a:p>
            <a:pPr marL="457200" indent="-457200">
              <a:buFontTx/>
              <a:buChar char="-"/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Atuarial</a:t>
            </a:r>
          </a:p>
          <a:p>
            <a:pPr marL="457200" indent="-457200">
              <a:buFontTx/>
              <a:buChar char="-"/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Avaliação Atuarial</a:t>
            </a:r>
          </a:p>
        </p:txBody>
      </p: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C5C9415B-8F7C-4C69-AC97-070BEBA2A58D}"/>
              </a:ext>
            </a:extLst>
          </p:cNvPr>
          <p:cNvSpPr/>
          <p:nvPr/>
        </p:nvSpPr>
        <p:spPr>
          <a:xfrm>
            <a:off x="3990047" y="406296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80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22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FontTx/>
              <a:buChar char="-"/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Atuário efetua a Avaliação Atuarial, com as seguintes entregas:</a:t>
            </a: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de Aderência e Premissas;</a:t>
            </a:r>
          </a:p>
          <a:p>
            <a:pPr marL="914400" lvl="1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Estatístico de Base de Dados;</a:t>
            </a:r>
          </a:p>
          <a:p>
            <a:pPr marL="914400" lvl="1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Técnica Atuarial – NTA;</a:t>
            </a:r>
          </a:p>
          <a:p>
            <a:pPr marL="914400" lvl="1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 de Avaliação Atuarial;</a:t>
            </a:r>
          </a:p>
          <a:p>
            <a:pPr marL="914400" lvl="1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Parecer Atuarial;</a:t>
            </a:r>
          </a:p>
          <a:p>
            <a:pPr marL="914400" lvl="1" indent="-457200">
              <a:buFontTx/>
              <a:buChar char="-"/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por último preenchimento do DRAA Demonstrativo de Resultado de Avaliação Atuarial.</a:t>
            </a: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Avaliação Atuarial</a:t>
            </a:r>
          </a:p>
        </p:txBody>
      </p:sp>
    </p:spTree>
    <p:extLst>
      <p:ext uri="{BB962C8B-B14F-4D97-AF65-F5344CB8AC3E}">
        <p14:creationId xmlns:p14="http://schemas.microsoft.com/office/powerpoint/2010/main" val="125940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23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FontTx/>
              <a:buChar char="-"/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pt-B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Premissas Atuariais</a:t>
            </a: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Avaliação Atuarial</a:t>
            </a:r>
          </a:p>
        </p:txBody>
      </p:sp>
    </p:spTree>
    <p:extLst>
      <p:ext uri="{BB962C8B-B14F-4D97-AF65-F5344CB8AC3E}">
        <p14:creationId xmlns:p14="http://schemas.microsoft.com/office/powerpoint/2010/main" val="3455164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24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Determinação das Premissas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554B137-3A5E-4A69-B059-B48A9D734602}"/>
              </a:ext>
            </a:extLst>
          </p:cNvPr>
          <p:cNvSpPr/>
          <p:nvPr/>
        </p:nvSpPr>
        <p:spPr>
          <a:xfrm rot="10800000" flipV="1">
            <a:off x="1172840" y="2329599"/>
            <a:ext cx="1742976" cy="829154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Crescimento Real Salarial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1BE3250-83D7-4587-AC7A-4474B75B5B4F}"/>
              </a:ext>
            </a:extLst>
          </p:cNvPr>
          <p:cNvSpPr/>
          <p:nvPr/>
        </p:nvSpPr>
        <p:spPr>
          <a:xfrm rot="10800000" flipV="1">
            <a:off x="1467328" y="5099522"/>
            <a:ext cx="2045792" cy="802482"/>
          </a:xfrm>
          <a:prstGeom prst="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Inflação Projetada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23A45E-AAD3-4170-BAB5-5248B8680005}"/>
              </a:ext>
            </a:extLst>
          </p:cNvPr>
          <p:cNvSpPr/>
          <p:nvPr/>
        </p:nvSpPr>
        <p:spPr>
          <a:xfrm rot="10800000" flipV="1">
            <a:off x="3715309" y="1124744"/>
            <a:ext cx="1936811" cy="95488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Taxa de Juros Real (Meta Atuarial)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D883EFE-CC1E-4891-9624-C1541570193F}"/>
              </a:ext>
            </a:extLst>
          </p:cNvPr>
          <p:cNvSpPr/>
          <p:nvPr/>
        </p:nvSpPr>
        <p:spPr>
          <a:xfrm rot="10800000" flipV="1">
            <a:off x="1072366" y="3789040"/>
            <a:ext cx="2045792" cy="80248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Reposição Segurados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E4DFA464-4433-41CD-B2EC-857960B9E1C8}"/>
              </a:ext>
            </a:extLst>
          </p:cNvPr>
          <p:cNvSpPr/>
          <p:nvPr/>
        </p:nvSpPr>
        <p:spPr>
          <a:xfrm rot="10800000" flipV="1">
            <a:off x="6365465" y="2204864"/>
            <a:ext cx="2045792" cy="802482"/>
          </a:xfrm>
          <a:prstGeom prst="rect">
            <a:avLst/>
          </a:prstGeom>
          <a:solidFill>
            <a:srgbClr val="CCFFCC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Sobrevivencia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Geral e de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Invalidos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A5EDD174-B9EC-4677-87E3-0D1FD2E8EF85}"/>
              </a:ext>
            </a:extLst>
          </p:cNvPr>
          <p:cNvSpPr/>
          <p:nvPr/>
        </p:nvSpPr>
        <p:spPr>
          <a:xfrm rot="10800000" flipV="1">
            <a:off x="6188550" y="5229200"/>
            <a:ext cx="2045792" cy="80248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Rotatividade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2EA44CCC-4F6F-46BF-925E-2FBD3906310B}"/>
              </a:ext>
            </a:extLst>
          </p:cNvPr>
          <p:cNvSpPr/>
          <p:nvPr/>
        </p:nvSpPr>
        <p:spPr>
          <a:xfrm rot="10800000" flipV="1">
            <a:off x="3774189" y="6028134"/>
            <a:ext cx="2045792" cy="802482"/>
          </a:xfrm>
          <a:prstGeom prst="rec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COMPREV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E5ED692-9C81-4FC6-8EAB-A66B6D3D16DC}"/>
              </a:ext>
            </a:extLst>
          </p:cNvPr>
          <p:cNvSpPr/>
          <p:nvPr/>
        </p:nvSpPr>
        <p:spPr>
          <a:xfrm rot="10800000" flipV="1">
            <a:off x="6336459" y="3933056"/>
            <a:ext cx="2045792" cy="802482"/>
          </a:xfrm>
          <a:prstGeom prst="rect">
            <a:avLst/>
          </a:prstGeom>
          <a:solidFill>
            <a:srgbClr val="66CC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Entrada em Invalidez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49ABA317-9899-4EEF-8861-96DA0D67B224}"/>
              </a:ext>
            </a:extLst>
          </p:cNvPr>
          <p:cNvSpPr/>
          <p:nvPr/>
        </p:nvSpPr>
        <p:spPr>
          <a:xfrm>
            <a:off x="3203848" y="2636912"/>
            <a:ext cx="2988594" cy="21266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HIPÓTESES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D4424242-8885-450D-862E-E7649C573936}"/>
              </a:ext>
            </a:extLst>
          </p:cNvPr>
          <p:cNvCxnSpPr/>
          <p:nvPr/>
        </p:nvCxnSpPr>
        <p:spPr>
          <a:xfrm flipH="1">
            <a:off x="6007443" y="2991997"/>
            <a:ext cx="425312" cy="25096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E3C7FE79-B360-47E3-8983-69D901C136F1}"/>
              </a:ext>
            </a:extLst>
          </p:cNvPr>
          <p:cNvCxnSpPr>
            <a:cxnSpLocks/>
          </p:cNvCxnSpPr>
          <p:nvPr/>
        </p:nvCxnSpPr>
        <p:spPr>
          <a:xfrm flipH="1" flipV="1">
            <a:off x="6164689" y="3940155"/>
            <a:ext cx="147909" cy="31871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CE5CE4C2-B9AC-435C-8A8D-8FF40055387F}"/>
              </a:ext>
            </a:extLst>
          </p:cNvPr>
          <p:cNvCxnSpPr>
            <a:cxnSpLocks/>
            <a:endCxn id="3" idx="5"/>
          </p:cNvCxnSpPr>
          <p:nvPr/>
        </p:nvCxnSpPr>
        <p:spPr>
          <a:xfrm flipH="1" flipV="1">
            <a:off x="5754773" y="4452085"/>
            <a:ext cx="462148" cy="797714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180338E3-D8A7-41C3-AF99-9DCD03318F2C}"/>
              </a:ext>
            </a:extLst>
          </p:cNvPr>
          <p:cNvCxnSpPr>
            <a:cxnSpLocks/>
            <a:stCxn id="14" idx="0"/>
          </p:cNvCxnSpPr>
          <p:nvPr/>
        </p:nvCxnSpPr>
        <p:spPr>
          <a:xfrm flipV="1">
            <a:off x="4797085" y="4779172"/>
            <a:ext cx="0" cy="1248962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82330126-1E68-494D-BC4F-4F81BA185B35}"/>
              </a:ext>
            </a:extLst>
          </p:cNvPr>
          <p:cNvCxnSpPr>
            <a:cxnSpLocks/>
          </p:cNvCxnSpPr>
          <p:nvPr/>
        </p:nvCxnSpPr>
        <p:spPr>
          <a:xfrm flipV="1">
            <a:off x="3521623" y="4591522"/>
            <a:ext cx="279529" cy="540489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Conector de Seta Reta 32">
            <a:extLst>
              <a:ext uri="{FF2B5EF4-FFF2-40B4-BE49-F238E27FC236}">
                <a16:creationId xmlns:a16="http://schemas.microsoft.com/office/drawing/2014/main" id="{FEBE2ED4-60E2-4627-81A8-FADD3E2FC040}"/>
              </a:ext>
            </a:extLst>
          </p:cNvPr>
          <p:cNvCxnSpPr>
            <a:cxnSpLocks/>
          </p:cNvCxnSpPr>
          <p:nvPr/>
        </p:nvCxnSpPr>
        <p:spPr>
          <a:xfrm flipV="1">
            <a:off x="3118158" y="4310882"/>
            <a:ext cx="348151" cy="141203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FDEF17B1-B809-4A58-B0BF-34C53BF399B0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4698145" y="2087452"/>
            <a:ext cx="0" cy="54946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Conector de Seta Reta 37">
            <a:extLst>
              <a:ext uri="{FF2B5EF4-FFF2-40B4-BE49-F238E27FC236}">
                <a16:creationId xmlns:a16="http://schemas.microsoft.com/office/drawing/2014/main" id="{5225A9CE-9067-4C72-B704-7461E2649BF2}"/>
              </a:ext>
            </a:extLst>
          </p:cNvPr>
          <p:cNvCxnSpPr>
            <a:cxnSpLocks/>
            <a:endCxn id="3" idx="1"/>
          </p:cNvCxnSpPr>
          <p:nvPr/>
        </p:nvCxnSpPr>
        <p:spPr>
          <a:xfrm>
            <a:off x="2929929" y="2791310"/>
            <a:ext cx="711588" cy="15703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96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6" grpId="0" animBg="1"/>
      <p:bldP spid="17" grpId="0" animBg="1"/>
      <p:bldP spid="18" grpId="0" animBg="1"/>
      <p:bldP spid="14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25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defRPr/>
            </a:pPr>
            <a:r>
              <a:rPr lang="pt-B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de Dados</a:t>
            </a:r>
          </a:p>
          <a:p>
            <a:pPr lvl="1">
              <a:defRPr/>
            </a:pPr>
            <a:endParaRPr lang="pt-B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Instrução Normativa SPREV nº 01, de 21 de dezembro de 2018</a:t>
            </a:r>
          </a:p>
          <a:p>
            <a:pPr lvl="0"/>
            <a:endParaRPr lang="pt-B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Dispõe sobre a </a:t>
            </a:r>
            <a:r>
              <a:rPr lang="pt-BR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e elementos mínimos da base cadastral </a:t>
            </a:r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beneficiários dos regimes próprios de previdência social (RPPS) utilizada nas avaliações atuariais desses regimes e o seu encaminhamento à Secretaria de Previdência do Ministério da Fazenda.</a:t>
            </a:r>
          </a:p>
          <a:p>
            <a:endParaRPr lang="pt-B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01 - </a:t>
            </a:r>
            <a:r>
              <a:rPr lang="pt-BR" sz="2200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Instrucao</a:t>
            </a:r>
            <a:r>
              <a:rPr lang="pt-BR" sz="22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 Normativa SPREV n  01 - 21-12-2018 - DOU 28-12-2018.pdf</a:t>
            </a:r>
            <a:endParaRPr lang="pt-BR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endParaRPr lang="pt-B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Avaliação Atuarial</a:t>
            </a:r>
          </a:p>
        </p:txBody>
      </p:sp>
    </p:spTree>
    <p:extLst>
      <p:ext uri="{BB962C8B-B14F-4D97-AF65-F5344CB8AC3E}">
        <p14:creationId xmlns:p14="http://schemas.microsoft.com/office/powerpoint/2010/main" val="2356202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26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Cálculo Atuarial</a:t>
            </a:r>
          </a:p>
        </p:txBody>
      </p:sp>
      <p:pic>
        <p:nvPicPr>
          <p:cNvPr id="6" name="Picture 16">
            <a:extLst>
              <a:ext uri="{FF2B5EF4-FFF2-40B4-BE49-F238E27FC236}">
                <a16:creationId xmlns:a16="http://schemas.microsoft.com/office/drawing/2014/main" id="{3E2479A2-DD56-49C4-908C-48C2C44C0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0374" y="1369141"/>
            <a:ext cx="9332894" cy="47961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084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27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84784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dos maiores objetivos dos cálculos atuariais, aplicados aos Regimes Próprios, é o de proporcionar o Equilíbrio Financeiro-Atuarial dos planos.</a:t>
            </a:r>
          </a:p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atuário deve estabelecer o modelo que permitirá a existência de um fluxo de recursos capaz de suprir as despesas (benefícios e administração) na medida em que estas ocorram, colocando, de um lado, todas as obrigações futuras (benefícios e administração) e, de outro, todos os recursos futuros, acrescidos das Despesas Administrativas.</a:t>
            </a:r>
          </a:p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endParaRPr lang="pt-B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Custo Previdenciário do Regime Próprio nada mais é que a expressão monetária do conjunto de direitos previdenciários de seus segurados ativos, inativos e respectivos pensionistas</a:t>
            </a:r>
            <a:endParaRPr lang="pt-BR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Custo do Plano</a:t>
            </a:r>
          </a:p>
        </p:txBody>
      </p:sp>
    </p:spTree>
    <p:extLst>
      <p:ext uri="{BB962C8B-B14F-4D97-AF65-F5344CB8AC3E}">
        <p14:creationId xmlns:p14="http://schemas.microsoft.com/office/powerpoint/2010/main" val="37007762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28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just"/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o custo total do Plano e o plano de custeio, ou seja define as alíquotas de contribuição para o </a:t>
            </a:r>
            <a:r>
              <a:rPr lang="pt-BR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equilíbrio</a:t>
            </a:r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plano.</a:t>
            </a:r>
          </a:p>
          <a:p>
            <a:pPr lvl="1" algn="just"/>
            <a:endParaRPr lang="pt-B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implantação das alíquotas não depende do atuário – deve ser implementada em Lei Estadual ou Municipal.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Custo do Plano</a:t>
            </a:r>
          </a:p>
        </p:txBody>
      </p:sp>
    </p:spTree>
    <p:extLst>
      <p:ext uri="{BB962C8B-B14F-4D97-AF65-F5344CB8AC3E}">
        <p14:creationId xmlns:p14="http://schemas.microsoft.com/office/powerpoint/2010/main" val="4168289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29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84784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Trata-se da forma de compartilhar o pagamento do Custo Previdenciário entre os servidores e o ente federado.</a:t>
            </a:r>
          </a:p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1" indent="-447675" algn="just">
              <a:spcBef>
                <a:spcPct val="20000"/>
              </a:spcBef>
              <a:buSzPct val="75000"/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Custo Previdenciário ou Valor Atual dos Benefícios Futuros do RPPS, de acordo com a legislação vigente, será financiado pelas seguintes fontes de recursos:</a:t>
            </a:r>
          </a:p>
          <a:p>
            <a:pPr marL="800100" lvl="1" indent="-342900" algn="just">
              <a:spcBef>
                <a:spcPts val="12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Contribuições do poder público;</a:t>
            </a:r>
          </a:p>
          <a:p>
            <a:pPr marL="800100" lvl="1" indent="-342900" algn="just">
              <a:spcBef>
                <a:spcPts val="12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Contribuições dos servidores ativos, inativos e pensionistas;</a:t>
            </a:r>
          </a:p>
          <a:p>
            <a:pPr marL="800100" lvl="1" indent="-342900" algn="just">
              <a:spcBef>
                <a:spcPts val="12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Bens, direitos e ativos provenientes do patrimônio público;</a:t>
            </a:r>
          </a:p>
          <a:p>
            <a:pPr marL="800100" lvl="1" indent="-342900" algn="just">
              <a:spcBef>
                <a:spcPts val="12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Rentabilidade do patrimônio acumulado; e</a:t>
            </a:r>
          </a:p>
          <a:p>
            <a:pPr marL="800100" lvl="1" indent="-342900" algn="just">
              <a:spcBef>
                <a:spcPts val="1200"/>
              </a:spcBef>
              <a:buSzPct val="75000"/>
              <a:buFont typeface="Arial" panose="020B0604020202020204" pitchFamily="34" charset="0"/>
              <a:buChar char="•"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Eventual resultado positivo da Compensação Previdenciária</a:t>
            </a:r>
            <a:r>
              <a:rPr lang="pt-BR" sz="2000" dirty="0"/>
              <a:t>.</a:t>
            </a:r>
          </a:p>
          <a:p>
            <a:pPr marL="800100" lvl="1" indent="-342900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388869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Plano de Custeio</a:t>
            </a:r>
          </a:p>
        </p:txBody>
      </p:sp>
    </p:spTree>
    <p:extLst>
      <p:ext uri="{BB962C8B-B14F-4D97-AF65-F5344CB8AC3E}">
        <p14:creationId xmlns:p14="http://schemas.microsoft.com/office/powerpoint/2010/main" val="30610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12776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567"/>
              </a:spcBef>
              <a:defRPr/>
            </a:pP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567"/>
              </a:spcBef>
              <a:defRPr/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é Atuária? Ciências Atuariais... </a:t>
            </a:r>
            <a:endParaRPr lang="pt-BR" sz="3600" b="1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  <p:pic>
        <p:nvPicPr>
          <p:cNvPr id="6" name="Imagem 7" descr="image20.jpg">
            <a:extLst>
              <a:ext uri="{FF2B5EF4-FFF2-40B4-BE49-F238E27FC236}">
                <a16:creationId xmlns:a16="http://schemas.microsoft.com/office/drawing/2014/main" id="{95D43791-5D28-4635-9C85-9AA6F58E3DD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532541"/>
            <a:ext cx="990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16353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30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84784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2" indent="-469900">
              <a:buFont typeface="Wingdings" panose="05000000000000000000" pitchFamily="2" charset="2"/>
              <a:buChar char="ü"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-469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Montante calculado em uma determinada data, correspondente aos encargos acumulados, destinado a pagamento futuro de benefícios, considerando as Leis vigentes (regulamento do plano) e o plano de custeio em vigor, que corresponde à diferença entre o valor atual das obrigações com os benefícios do plano e valor atual dos direitos de contribuições futuras destinadas à cobertura destes mesmos benefícios.</a:t>
            </a:r>
          </a:p>
          <a:p>
            <a:pPr marL="800100" lvl="1" indent="-342900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Reserva Matemática</a:t>
            </a:r>
          </a:p>
        </p:txBody>
      </p:sp>
    </p:spTree>
    <p:extLst>
      <p:ext uri="{BB962C8B-B14F-4D97-AF65-F5344CB8AC3E}">
        <p14:creationId xmlns:p14="http://schemas.microsoft.com/office/powerpoint/2010/main" val="12404688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31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84784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Reserva Matemática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o valor determinado atuarialmente que equilibra as responsabilidades futuras num contrato entre os Benefícios e os Custos.</a:t>
            </a:r>
          </a:p>
          <a:p>
            <a:pPr algn="just">
              <a:lnSpc>
                <a:spcPct val="110000"/>
              </a:lnSpc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Reserva Matemática corresponde à diferença, em determinado momento, entre:</a:t>
            </a:r>
          </a:p>
          <a:p>
            <a:pPr algn="ctr">
              <a:lnSpc>
                <a:spcPct val="110000"/>
              </a:lnSpc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atual dos benefícios futuros</a:t>
            </a:r>
          </a:p>
          <a:p>
            <a:pPr algn="ctr">
              <a:lnSpc>
                <a:spcPct val="110000"/>
              </a:lnSpc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</a:p>
          <a:p>
            <a:pPr algn="ctr">
              <a:lnSpc>
                <a:spcPct val="110000"/>
              </a:lnSpc>
              <a:buFont typeface="Wingdings" pitchFamily="2" charset="2"/>
              <a:buChar char="Ø"/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atual das contribuições futuras</a:t>
            </a:r>
          </a:p>
          <a:p>
            <a:pPr marL="800100" lvl="1" indent="-342900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Reserva Matemática</a:t>
            </a:r>
          </a:p>
        </p:txBody>
      </p:sp>
    </p:spTree>
    <p:extLst>
      <p:ext uri="{BB962C8B-B14F-4D97-AF65-F5344CB8AC3E}">
        <p14:creationId xmlns:p14="http://schemas.microsoft.com/office/powerpoint/2010/main" val="1924883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32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84784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Podemos dividir a Reserva Matemática segundo o risco, ou seja:</a:t>
            </a:r>
          </a:p>
          <a:p>
            <a:pPr algn="just"/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338" indent="-541338" algn="just">
              <a:buFont typeface="Wingdings" pitchFamily="2" charset="2"/>
              <a:buChar char="Ø"/>
            </a:pPr>
            <a:r>
              <a:rPr lang="pt-B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Benefícios Concedidos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correspondente aos segurados que se encontram em pleno gozo de benefícios;</a:t>
            </a:r>
          </a:p>
          <a:p>
            <a:pPr marL="541338" indent="-541338" algn="just"/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1338" indent="-541338" algn="just">
              <a:buFont typeface="Wingdings" pitchFamily="2" charset="2"/>
              <a:buChar char="Ø"/>
            </a:pPr>
            <a:r>
              <a:rPr lang="pt-B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Benefícios a Conceder: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aos segurados ativos, que poderão entrar em gozo de benefício a qualquer momento.</a:t>
            </a:r>
          </a:p>
          <a:p>
            <a:pPr algn="just"/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Logo, a Reserva Matemática é o valor que o Instituto deve ter em seu patrimônio, capaz de garantir seus compromissos futuros.</a:t>
            </a:r>
          </a:p>
          <a:p>
            <a:pPr marL="800100" lvl="1" indent="-342900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Reserva Matemática</a:t>
            </a:r>
          </a:p>
        </p:txBody>
      </p:sp>
    </p:spTree>
    <p:extLst>
      <p:ext uri="{BB962C8B-B14F-4D97-AF65-F5344CB8AC3E}">
        <p14:creationId xmlns:p14="http://schemas.microsoft.com/office/powerpoint/2010/main" val="2363238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33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84784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a Reserva é comparada com o Ativo Real Líquido do Plano, o Resultado Atuarial pode ser:</a:t>
            </a:r>
          </a:p>
          <a:p>
            <a:pPr algn="just">
              <a:lnSpc>
                <a:spcPct val="110000"/>
              </a:lnSpc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>
              <a:lnSpc>
                <a:spcPct val="110000"/>
              </a:lnSpc>
              <a:spcAft>
                <a:spcPts val="1200"/>
              </a:spcAft>
              <a:tabLst>
                <a:tab pos="4572000" algn="l"/>
              </a:tabLst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Ativo &lt; Reserva	Déficit Atuarial</a:t>
            </a:r>
          </a:p>
          <a:p>
            <a:pPr marL="625475">
              <a:lnSpc>
                <a:spcPct val="110000"/>
              </a:lnSpc>
              <a:spcAft>
                <a:spcPts val="1200"/>
              </a:spcAft>
              <a:tabLst>
                <a:tab pos="4572000" algn="l"/>
              </a:tabLst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Ativo &gt; Reserva	Superávit Atuarial</a:t>
            </a:r>
          </a:p>
          <a:p>
            <a:pPr marL="625475">
              <a:lnSpc>
                <a:spcPct val="110000"/>
              </a:lnSpc>
              <a:tabLst>
                <a:tab pos="4572000" algn="l"/>
              </a:tabLst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Ativo = Reserva	Equilíbrio Atuarial</a:t>
            </a:r>
          </a:p>
          <a:p>
            <a:pPr marL="625475">
              <a:lnSpc>
                <a:spcPct val="150000"/>
              </a:lnSpc>
              <a:tabLst>
                <a:tab pos="4572000" algn="l"/>
              </a:tabLst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Ativo Real Líquido, sendo este representativo dos recursos já acumulados pelo RPPS constituídos e considerados conforme a legislação em vigor.</a:t>
            </a:r>
          </a:p>
          <a:p>
            <a:pPr marL="800100" lvl="1" indent="-342900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Reserva Matemática</a:t>
            </a:r>
          </a:p>
        </p:txBody>
      </p:sp>
      <p:sp>
        <p:nvSpPr>
          <p:cNvPr id="6" name="Seta para a direita 3">
            <a:extLst>
              <a:ext uri="{FF2B5EF4-FFF2-40B4-BE49-F238E27FC236}">
                <a16:creationId xmlns:a16="http://schemas.microsoft.com/office/drawing/2014/main" id="{3EEDC5BC-19F2-46F8-AEA8-953001848F98}"/>
              </a:ext>
            </a:extLst>
          </p:cNvPr>
          <p:cNvSpPr/>
          <p:nvPr/>
        </p:nvSpPr>
        <p:spPr>
          <a:xfrm>
            <a:off x="3812232" y="2712368"/>
            <a:ext cx="720080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para a direita 4">
            <a:extLst>
              <a:ext uri="{FF2B5EF4-FFF2-40B4-BE49-F238E27FC236}">
                <a16:creationId xmlns:a16="http://schemas.microsoft.com/office/drawing/2014/main" id="{487795F3-BE5F-4A1E-B51A-C1942EC54DFC}"/>
              </a:ext>
            </a:extLst>
          </p:cNvPr>
          <p:cNvSpPr/>
          <p:nvPr/>
        </p:nvSpPr>
        <p:spPr>
          <a:xfrm>
            <a:off x="3820143" y="3239677"/>
            <a:ext cx="720080" cy="2880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5">
            <a:extLst>
              <a:ext uri="{FF2B5EF4-FFF2-40B4-BE49-F238E27FC236}">
                <a16:creationId xmlns:a16="http://schemas.microsoft.com/office/drawing/2014/main" id="{EEF7CFF9-D099-4FD3-A450-AA92BA4006DA}"/>
              </a:ext>
            </a:extLst>
          </p:cNvPr>
          <p:cNvSpPr/>
          <p:nvPr/>
        </p:nvSpPr>
        <p:spPr>
          <a:xfrm>
            <a:off x="3820143" y="3768527"/>
            <a:ext cx="720080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01561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34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94030" y="1316807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Entrega da Avaliação Atuarial ao Instituto</a:t>
            </a:r>
          </a:p>
          <a:p>
            <a:pPr algn="just">
              <a:lnSpc>
                <a:spcPct val="150000"/>
              </a:lnSpc>
              <a:defRPr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84013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DA46F6F-E44A-4FBB-8B59-9E2A72F63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3161192"/>
            <a:ext cx="3300958" cy="184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9728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35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94030" y="1316807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Utilização dos resultados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Orçado x Realizado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Verificação do realizado com o fluxo projetado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Apurar as diferenças e justificativas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Acompanhamento do processo dos benefícios concedidos</a:t>
            </a:r>
          </a:p>
          <a:p>
            <a:pPr marL="800100" lvl="1" indent="-342900">
              <a:spcBef>
                <a:spcPts val="567"/>
              </a:spcBef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Visão integrada: gestão de ativos e passivos – solvência</a:t>
            </a:r>
          </a:p>
          <a:p>
            <a:pPr marL="800100" lvl="1" indent="-342900">
              <a:spcBef>
                <a:spcPts val="567"/>
              </a:spcBef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Gestão do risco atuarial: papel do Atuário e dos Órgãos Estatutários</a:t>
            </a:r>
          </a:p>
          <a:p>
            <a:pPr marL="800100" lvl="1" indent="-342900">
              <a:spcBef>
                <a:spcPts val="567"/>
              </a:spcBef>
              <a:buFont typeface="Wingdings" panose="05000000000000000000" pitchFamily="2" charset="2"/>
              <a:buChar char="ü"/>
              <a:defRPr/>
            </a:pPr>
            <a:r>
              <a:rPr lang="pt-BR" sz="2200" i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Conselhos: deliberações, supervisão da gestão e sustentabilidade dos RPPS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pt-BR" sz="2000" i="1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Melhora na gestão dos riscos atuariais</a:t>
            </a: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84013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6889032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36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94030" y="1316808"/>
            <a:ext cx="7050915" cy="38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algn="just">
              <a:lnSpc>
                <a:spcPct val="150000"/>
              </a:lnSpc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Melhora na gestão dos riscos atuariais</a:t>
            </a: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84013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pic>
        <p:nvPicPr>
          <p:cNvPr id="1026" name="Picture 2" descr="Resultado de imagem para certeza">
            <a:extLst>
              <a:ext uri="{FF2B5EF4-FFF2-40B4-BE49-F238E27FC236}">
                <a16:creationId xmlns:a16="http://schemas.microsoft.com/office/drawing/2014/main" id="{EF233D21-59B2-4B08-A4E4-C226845B3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23280"/>
            <a:ext cx="3273152" cy="305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49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37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Portaria 464/18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Seção V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taxa atuarial de juros</a:t>
            </a: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26. A taxa de juros real anual a ser utilizada como taxa de desconto para apuração do valor presente dos fluxos de benefícios e contribuições do RPPS deverá ter, como limite máximo, o menor percentual dentre os seguintes:</a:t>
            </a: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do valor esperado da rentabilidade futura dos investimentos dos ativos garantidores do RPPS, conforme meta prevista na </a:t>
            </a:r>
            <a:r>
              <a:rPr lang="pt-B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política anual de investimentos aprovada pelo conselho deliberativo do regime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</a:t>
            </a: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da taxa de juros parâmetro cujo ponto da Estrutura a Termo de Taxa de Juros Média seja o mais próximo à duração do passivo do RPPS.</a:t>
            </a:r>
            <a:endParaRPr lang="pt-BR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Área de Investimentos</a:t>
            </a:r>
          </a:p>
        </p:txBody>
      </p:sp>
    </p:spTree>
    <p:extLst>
      <p:ext uri="{BB962C8B-B14F-4D97-AF65-F5344CB8AC3E}">
        <p14:creationId xmlns:p14="http://schemas.microsoft.com/office/powerpoint/2010/main" val="34390311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38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8288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Portaria 464/18</a:t>
            </a:r>
          </a:p>
          <a:p>
            <a:pPr marL="268288"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>
              <a:defRPr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Modelos - Instruções Normativas</a:t>
            </a:r>
          </a:p>
          <a:p>
            <a:pPr marL="268288"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26828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Fluxos Atuariais</a:t>
            </a:r>
          </a:p>
          <a:p>
            <a:pPr marL="536575" indent="-26828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Demonstração da Duração do Passivo</a:t>
            </a:r>
          </a:p>
          <a:p>
            <a:pPr marL="536575" indent="-268288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Demonstrativo da Sustentabilidade do Plano de Custeio</a:t>
            </a:r>
          </a:p>
          <a:p>
            <a:pPr marL="268288">
              <a:defRPr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Área de Investimentos</a:t>
            </a:r>
          </a:p>
        </p:txBody>
      </p:sp>
    </p:spTree>
    <p:extLst>
      <p:ext uri="{BB962C8B-B14F-4D97-AF65-F5344CB8AC3E}">
        <p14:creationId xmlns:p14="http://schemas.microsoft.com/office/powerpoint/2010/main" val="1489585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39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Instrução Normativa SPREV nº 03, de 21 de dezembro de 2018</a:t>
            </a:r>
          </a:p>
          <a:p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Dispõe sobre a estrutura e os </a:t>
            </a:r>
            <a:r>
              <a:rPr lang="pt-B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elementos mínimos dos fluxos atuariais elaborados nas avaliações atuariais anuais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regimes próprios de previdência social (RPPS) e o seu encaminhamento à Secretaria de Previdência do Ministério da Fazenda.</a:t>
            </a:r>
          </a:p>
          <a:p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  <a:hlinkClick r:id="rId2" action="ppaction://hlinkfile"/>
            </a:endParaRPr>
          </a:p>
          <a:p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03 - </a:t>
            </a:r>
            <a:r>
              <a:rPr lang="pt-BR" sz="2400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Instrucao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 Normativa SPREV n 03 - 21-12-2018 - DOU 28-12-2018.pdf</a:t>
            </a:r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Fluxos Atuariais</a:t>
            </a:r>
          </a:p>
        </p:txBody>
      </p:sp>
    </p:spTree>
    <p:extLst>
      <p:ext uri="{BB962C8B-B14F-4D97-AF65-F5344CB8AC3E}">
        <p14:creationId xmlns:p14="http://schemas.microsoft.com/office/powerpoint/2010/main" val="1767057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12776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ciências atuariais ou atuária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caracterizam a área do conhecimento que analisa os riscos e expectativas financeiros e econômicos, principalmente na administração de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pensões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Suas metodologias mais tradicionais são baseadas em teorias econômicas, envolvendo suas análises numa forte manipulação de dados, num contexto empresarial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37687371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40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07/01/2019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Disponibilizados modelos de planilhas de Fluxos Atuariais que permitem o cálculo da Duração do passivo, conforme previsto no art. 5º da Instrução Normativa SPREV nº 02, de 21/12/2018. Esses modelos não devem ser encaminhados pelo CADPREV-Web, pois têm por finalidade, enquanto não adequado o sistema, somente possibilitar o cálculo da Duração do Passivo. Para a Avaliação Atuarial de 2019 devem ser encaminhados pelo CADPREV-WEB os atuais modelos de Fluxos Atuariais.</a:t>
            </a: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Fluxos Atuariais</a:t>
            </a:r>
          </a:p>
        </p:txBody>
      </p:sp>
    </p:spTree>
    <p:extLst>
      <p:ext uri="{BB962C8B-B14F-4D97-AF65-F5344CB8AC3E}">
        <p14:creationId xmlns:p14="http://schemas.microsoft.com/office/powerpoint/2010/main" val="543240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41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Fluxos Atuariais</a:t>
            </a:r>
          </a:p>
          <a:p>
            <a:pPr marL="179388" lvl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pt-BR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fontAlgn="auto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</a:pPr>
            <a:endParaRPr lang="pt-BR" sz="24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Fluxos Atuariais</a:t>
            </a:r>
          </a:p>
        </p:txBody>
      </p:sp>
      <p:pic>
        <p:nvPicPr>
          <p:cNvPr id="6" name="Imagem 2" descr="berprev2.png">
            <a:extLst>
              <a:ext uri="{FF2B5EF4-FFF2-40B4-BE49-F238E27FC236}">
                <a16:creationId xmlns:a16="http://schemas.microsoft.com/office/drawing/2014/main" id="{97BBE40E-0A61-4D71-9690-C7907A9D5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" y="1676436"/>
            <a:ext cx="8696325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2416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42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14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Fluxos Atuariais</a:t>
            </a:r>
          </a:p>
          <a:p>
            <a:pPr algn="just">
              <a:defRPr/>
            </a:pPr>
            <a:endParaRPr lang="pt-B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dirty="0">
                <a:hlinkClick r:id="rId2" action="ppaction://hlinkfile"/>
              </a:rPr>
              <a:t>ATUARIA INVESTIMENTOS\2019_FLX_CIVIL_PREV_GA_cnpj - Com cálculo Duração.xlsx</a:t>
            </a:r>
            <a:endParaRPr lang="pt-BR" sz="2000" dirty="0"/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Fluxos Atuariais</a:t>
            </a:r>
          </a:p>
        </p:txBody>
      </p:sp>
    </p:spTree>
    <p:extLst>
      <p:ext uri="{BB962C8B-B14F-4D97-AF65-F5344CB8AC3E}">
        <p14:creationId xmlns:p14="http://schemas.microsoft.com/office/powerpoint/2010/main" val="24189490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43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Mitigação do Risco de Volatidade do Retorno dos Investimentos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Gestão de Riscos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EA296B0B-BEF4-4550-87AB-0FFA8BFBFC15}"/>
              </a:ext>
            </a:extLst>
          </p:cNvPr>
          <p:cNvSpPr/>
          <p:nvPr/>
        </p:nvSpPr>
        <p:spPr>
          <a:xfrm>
            <a:off x="491622" y="2338908"/>
            <a:ext cx="2321033" cy="165618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PASSIVO ATUARIAL 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D5799FED-84E7-45AE-8CC1-2FE302BE0172}"/>
              </a:ext>
            </a:extLst>
          </p:cNvPr>
          <p:cNvSpPr/>
          <p:nvPr/>
        </p:nvSpPr>
        <p:spPr>
          <a:xfrm>
            <a:off x="6315000" y="2276872"/>
            <a:ext cx="2145432" cy="1656184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ATIVO</a:t>
            </a:r>
          </a:p>
        </p:txBody>
      </p:sp>
      <p:sp>
        <p:nvSpPr>
          <p:cNvPr id="2" name="Fluxograma: Preparação 1">
            <a:extLst>
              <a:ext uri="{FF2B5EF4-FFF2-40B4-BE49-F238E27FC236}">
                <a16:creationId xmlns:a16="http://schemas.microsoft.com/office/drawing/2014/main" id="{A44F2C04-FC64-4FCF-BF1A-0271106BB750}"/>
              </a:ext>
            </a:extLst>
          </p:cNvPr>
          <p:cNvSpPr/>
          <p:nvPr/>
        </p:nvSpPr>
        <p:spPr>
          <a:xfrm>
            <a:off x="2812655" y="2318935"/>
            <a:ext cx="3487537" cy="1656184"/>
          </a:xfrm>
          <a:prstGeom prst="flowChartPreparation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ALOCAÇÃO</a:t>
            </a:r>
          </a:p>
        </p:txBody>
      </p:sp>
    </p:spTree>
    <p:extLst>
      <p:ext uri="{BB962C8B-B14F-4D97-AF65-F5344CB8AC3E}">
        <p14:creationId xmlns:p14="http://schemas.microsoft.com/office/powerpoint/2010/main" val="385307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6" grpId="0" animBg="1"/>
      <p:bldP spid="7" grpId="0" animBg="1"/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44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boa gestão é que assegurará a sustentabilidade econômica e atuarial dos regimes próprios de previdência, para a atual e, principalmente, para as futuras gerações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Gestão Atuarial</a:t>
            </a:r>
          </a:p>
        </p:txBody>
      </p:sp>
    </p:spTree>
    <p:extLst>
      <p:ext uri="{BB962C8B-B14F-4D97-AF65-F5344CB8AC3E}">
        <p14:creationId xmlns:p14="http://schemas.microsoft.com/office/powerpoint/2010/main" val="9180297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45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67544" y="836712"/>
            <a:ext cx="8207375" cy="58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Grata pela atenção e</a:t>
            </a:r>
          </a:p>
          <a:p>
            <a:r>
              <a:rPr lang="pt-BR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Sucesso em nossos desafios!</a:t>
            </a:r>
          </a:p>
          <a:p>
            <a:endParaRPr lang="pt-BR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Wilma Gomes Torres</a:t>
            </a:r>
          </a:p>
          <a:p>
            <a:r>
              <a:rPr lang="pt-BR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Atuária MIBA 539</a:t>
            </a:r>
          </a:p>
          <a:p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w.torres@uol.com.br</a:t>
            </a:r>
            <a:endParaRPr lang="pt-BR" sz="22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pt-BR" sz="2200" b="1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r>
              <a:rPr lang="pt-B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11 99362.8696</a:t>
            </a:r>
          </a:p>
          <a:p>
            <a:pPr lvl="1" indent="2682875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5959CFE-884B-455B-AD38-889701100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764704"/>
            <a:ext cx="8259189" cy="480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15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5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28625" y="1412776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pouco de história...</a:t>
            </a:r>
          </a:p>
          <a:p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ciência surgiu há cerca de 150 anos na Inglaterra, estudando basicamente a mortalidade da população. A partir de então, ela voltava-se para o cálculo da expectativa de vida, com interesse nas questões de aposentadoria e pensão.</a:t>
            </a:r>
          </a:p>
          <a:p>
            <a:pPr algn="just"/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século XX, a área de seguros expandiu a abrangência do estudo atuarial, e a inserção cada vez mais frequente das empresas de seguro e pensão no mercado financeiro, fez com que a ciência atuarial se especializasse cada vez mais em campos econômicos e financeiros.</a:t>
            </a:r>
          </a:p>
          <a:p>
            <a:pPr algn="just"/>
            <a:endParaRPr lang="pt-B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partir de então as empresas seguradoras passaram a oferecer programas de seguro de vida e outras especializações, o que gerou cada vez maior necessidade do desenvolvimento das ciências atuariais.</a:t>
            </a: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202565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6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Atualmente, os estudos da atuária dividem-se em dois principais ramos: o vida e o não-vida.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primeiro trata das questões de longo prazo, como aposentadoria, pensões, seguros de vida e saúde.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segundo está mais relacionado a características de curto prazo, como os seguros de automóveis e responsabilidade civil.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2234664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7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Brasil, a profissão de Atuário está regulamentada pelas seguintes legislações:</a:t>
            </a:r>
          </a:p>
          <a:p>
            <a:pPr algn="just">
              <a:lnSpc>
                <a:spcPct val="10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8" indent="-452438">
              <a:buFont typeface="Wingdings" pitchFamily="2" charset="2"/>
              <a:buChar char="Ø"/>
              <a:tabLst>
                <a:tab pos="45243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Decreto-lei nº 806, de 4 de setembro de 1969 - Dispõe sobre a profissão de atuário e dá outras providências</a:t>
            </a:r>
          </a:p>
          <a:p>
            <a:pPr marL="452438" indent="-452438">
              <a:buFont typeface="Wingdings" pitchFamily="2" charset="2"/>
              <a:buChar char="Ø"/>
              <a:tabLst>
                <a:tab pos="45243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Regulamento do decreto-lei nº 806, de 4 de setembro de 1969 - Dispõe sobre o exercício da profissão de atuário</a:t>
            </a:r>
          </a:p>
          <a:p>
            <a:pPr marL="452438" indent="-452438">
              <a:buFont typeface="Wingdings" pitchFamily="2" charset="2"/>
              <a:buChar char="Ø"/>
              <a:tabLst>
                <a:tab pos="452438" algn="l"/>
              </a:tabLst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Decreto nº 66.408, de 3 de abril de 1970 - Dispõe sobre a regulamentação do exercício da profissão de atuário </a:t>
            </a:r>
          </a:p>
          <a:p>
            <a:pPr algn="just">
              <a:lnSpc>
                <a:spcPct val="15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321052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8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439737" y="1340768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buClr>
                <a:schemeClr val="bg2"/>
              </a:buClr>
              <a:buSzPct val="75000"/>
            </a:pP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Resumindo...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Atuário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o profissional preparado para mensurar e administrar riscos. A profissão exige conhecimentos em teorias e aplicações matemáticas, estatística, economia, probabilidade e finanças.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Atuário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o responsável pela avaliação de compromissos dos planos de benefícios de longo prazo. 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3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 do Atuário: 3 de abril</a:t>
            </a:r>
          </a:p>
          <a:p>
            <a:pPr algn="ctr"/>
            <a:r>
              <a:rPr lang="pt-BR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Instituto Brasileiro de Atuária</a:t>
            </a:r>
            <a:endParaRPr lang="pt-BR" sz="24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</a:t>
            </a:r>
            <a:r>
              <a:rPr lang="pt-BR" sz="2400" b="1" i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.atuarios</a:t>
            </a:r>
            <a:r>
              <a:rPr lang="pt-BR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.org.br</a:t>
            </a:r>
          </a:p>
          <a:p>
            <a:pPr algn="ctr"/>
            <a:endParaRPr lang="pt-BR" sz="36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142105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AF8B97-3C3A-4A6A-A9F5-331140A18867}" type="slidenum">
              <a:rPr lang="pt-BR" sz="1200">
                <a:latin typeface="Arial Black" pitchFamily="34" charset="0"/>
              </a:rPr>
              <a:pPr algn="r"/>
              <a:t>9</a:t>
            </a:fld>
            <a:endParaRPr lang="pt-BR" sz="1200" dirty="0">
              <a:latin typeface="Arial Black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95536" y="1628800"/>
            <a:ext cx="8207375" cy="460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Conceitos aplicados aos RPPS</a:t>
            </a:r>
          </a:p>
          <a:p>
            <a:pPr algn="just">
              <a:buClrTx/>
            </a:pP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</a:pP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dos maiores objetivos dos cálculos atuariais, aplicados aos Regimes Próprios, é o de proporcionar o 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Equilíbrio Financeiro-Atuarial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planos, com o estabelecimento das Alíquotas de Custeio.</a:t>
            </a: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  <p:sp>
        <p:nvSpPr>
          <p:cNvPr id="79877" name="Rectangle 2"/>
          <p:cNvSpPr>
            <a:spLocks noChangeArrowheads="1"/>
          </p:cNvSpPr>
          <p:nvPr/>
        </p:nvSpPr>
        <p:spPr bwMode="auto">
          <a:xfrm>
            <a:off x="914400" y="476672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28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625" y="428625"/>
            <a:ext cx="8229600" cy="13716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i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Atuário</a:t>
            </a:r>
          </a:p>
        </p:txBody>
      </p:sp>
    </p:spTree>
    <p:extLst>
      <p:ext uri="{BB962C8B-B14F-4D97-AF65-F5344CB8AC3E}">
        <p14:creationId xmlns:p14="http://schemas.microsoft.com/office/powerpoint/2010/main" val="4191974992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14881</TotalTime>
  <Words>1844</Words>
  <Application>Microsoft Office PowerPoint</Application>
  <PresentationFormat>Apresentação na tela (4:3)</PresentationFormat>
  <Paragraphs>395</Paragraphs>
  <Slides>45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51" baseType="lpstr">
      <vt:lpstr>Arial</vt:lpstr>
      <vt:lpstr>Arial Black</vt:lpstr>
      <vt:lpstr>Calibri</vt:lpstr>
      <vt:lpstr>Times New Roman</vt:lpstr>
      <vt:lpstr>Wingdings</vt:lpstr>
      <vt:lpstr>Pixel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Wilma Torres</cp:lastModifiedBy>
  <cp:revision>772</cp:revision>
  <dcterms:created xsi:type="dcterms:W3CDTF">2009-03-23T15:46:00Z</dcterms:created>
  <dcterms:modified xsi:type="dcterms:W3CDTF">2019-03-14T04:35:51Z</dcterms:modified>
</cp:coreProperties>
</file>